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23749BF-4061-4A1C-B57B-88C02C93B582}" type="datetimeFigureOut">
              <a:rPr lang="en-US" smtClean="0"/>
              <a:t>7/28/2013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A3C2694E-9FFE-4ECE-B2A4-0D9F91948F18}"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3749BF-4061-4A1C-B57B-88C02C93B582}" type="datetimeFigureOut">
              <a:rPr lang="en-US" smtClean="0"/>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2694E-9FFE-4ECE-B2A4-0D9F91948F18}"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3749BF-4061-4A1C-B57B-88C02C93B582}" type="datetimeFigureOut">
              <a:rPr lang="en-US" smtClean="0"/>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2694E-9FFE-4ECE-B2A4-0D9F91948F18}"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3749BF-4061-4A1C-B57B-88C02C93B582}" type="datetimeFigureOut">
              <a:rPr lang="en-US" smtClean="0"/>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2694E-9FFE-4ECE-B2A4-0D9F91948F18}"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3749BF-4061-4A1C-B57B-88C02C93B582}" type="datetimeFigureOut">
              <a:rPr lang="en-US" smtClean="0"/>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2694E-9FFE-4ECE-B2A4-0D9F91948F1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23749BF-4061-4A1C-B57B-88C02C93B582}" type="datetimeFigureOut">
              <a:rPr lang="en-US" smtClean="0"/>
              <a:t>7/28/2013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C2694E-9FFE-4ECE-B2A4-0D9F91948F18}"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23749BF-4061-4A1C-B57B-88C02C93B582}" type="datetimeFigureOut">
              <a:rPr lang="en-US" smtClean="0"/>
              <a:t>7/28/2013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C2694E-9FFE-4ECE-B2A4-0D9F91948F18}"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23749BF-4061-4A1C-B57B-88C02C93B582}" type="datetimeFigureOut">
              <a:rPr lang="en-US" smtClean="0"/>
              <a:t>7/28/2013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C2694E-9FFE-4ECE-B2A4-0D9F91948F18}"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3749BF-4061-4A1C-B57B-88C02C93B582}" type="datetimeFigureOut">
              <a:rPr lang="en-US" smtClean="0"/>
              <a:t>7/28/2013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C2694E-9FFE-4ECE-B2A4-0D9F91948F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3749BF-4061-4A1C-B57B-88C02C93B582}" type="datetimeFigureOut">
              <a:rPr lang="en-US" smtClean="0"/>
              <a:t>7/28/2013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C2694E-9FFE-4ECE-B2A4-0D9F91948F1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3749BF-4061-4A1C-B57B-88C02C93B582}" type="datetimeFigureOut">
              <a:rPr lang="en-US" smtClean="0"/>
              <a:t>7/28/2013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C2694E-9FFE-4ECE-B2A4-0D9F91948F1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823749BF-4061-4A1C-B57B-88C02C93B582}" type="datetimeFigureOut">
              <a:rPr lang="en-US" smtClean="0"/>
              <a:t>7/28/2013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A3C2694E-9FFE-4ECE-B2A4-0D9F91948F1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831" y="657224"/>
            <a:ext cx="7595451" cy="5667375"/>
          </a:xfrm>
          <a:prstGeom prst="rect">
            <a:avLst/>
          </a:prstGeom>
        </p:spPr>
      </p:pic>
      <p:sp>
        <p:nvSpPr>
          <p:cNvPr id="2" name="Title 1"/>
          <p:cNvSpPr>
            <a:spLocks noGrp="1"/>
          </p:cNvSpPr>
          <p:nvPr>
            <p:ph type="ctrTitle"/>
          </p:nvPr>
        </p:nvSpPr>
        <p:spPr>
          <a:xfrm>
            <a:off x="1210897" y="2057400"/>
            <a:ext cx="6777318" cy="1731982"/>
          </a:xfrm>
        </p:spPr>
        <p:txBody>
          <a:bodyPr/>
          <a:lstStyle/>
          <a:p>
            <a:r>
              <a:rPr lang="en-US" dirty="0" smtClean="0">
                <a:solidFill>
                  <a:schemeClr val="bg1"/>
                </a:solidFill>
              </a:rPr>
              <a:t>The Supreme Law of the Land</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The United States Constitution and the Separation of Powers in a Federal System</a:t>
            </a:r>
            <a:endParaRPr lang="en-US" dirty="0">
              <a:solidFill>
                <a:schemeClr val="bg1"/>
              </a:solidFill>
            </a:endParaRPr>
          </a:p>
        </p:txBody>
      </p:sp>
    </p:spTree>
    <p:extLst>
      <p:ext uri="{BB962C8B-B14F-4D97-AF65-F5344CB8AC3E}">
        <p14:creationId xmlns:p14="http://schemas.microsoft.com/office/powerpoint/2010/main" val="2055660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r>
              <a:rPr lang="en-US" dirty="0" smtClean="0"/>
              <a:t>The President’s job was to execute or enforce the laws, not to make them. </a:t>
            </a:r>
          </a:p>
          <a:p>
            <a:r>
              <a:rPr lang="en-US" dirty="0" smtClean="0"/>
              <a:t>The President is the Commander-in-Chief, but only the Congress can declare war. </a:t>
            </a:r>
          </a:p>
          <a:p>
            <a:r>
              <a:rPr lang="en-US" dirty="0" smtClean="0"/>
              <a:t>The President has the power to make treaties, but they are only binding if the Senate approves them. </a:t>
            </a:r>
          </a:p>
          <a:p>
            <a:r>
              <a:rPr lang="en-US" dirty="0" smtClean="0"/>
              <a:t>The President can nominate judges for the Supreme Court or lower courts – and ambassadors or Secretaries for the various departments; however, all of these appointments must be approved by Congress. </a:t>
            </a:r>
            <a:endParaRPr lang="en-US" dirty="0"/>
          </a:p>
        </p:txBody>
      </p:sp>
      <p:sp>
        <p:nvSpPr>
          <p:cNvPr id="5" name="Title 4"/>
          <p:cNvSpPr>
            <a:spLocks noGrp="1"/>
          </p:cNvSpPr>
          <p:nvPr>
            <p:ph type="title"/>
          </p:nvPr>
        </p:nvSpPr>
        <p:spPr/>
        <p:txBody>
          <a:bodyPr/>
          <a:lstStyle/>
          <a:p>
            <a:r>
              <a:rPr lang="en-US" sz="4800" dirty="0" smtClean="0"/>
              <a:t>Checks on the President’s Authority</a:t>
            </a:r>
            <a:endParaRPr lang="en-US" sz="4800" dirty="0"/>
          </a:p>
        </p:txBody>
      </p:sp>
    </p:spTree>
    <p:extLst>
      <p:ext uri="{BB962C8B-B14F-4D97-AF65-F5344CB8AC3E}">
        <p14:creationId xmlns:p14="http://schemas.microsoft.com/office/powerpoint/2010/main" val="796140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George Washington</a:t>
            </a:r>
            <a:endParaRPr lang="en-US" dirty="0"/>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9172" b="19172"/>
          <a:stretch>
            <a:fillRect/>
          </a:stretch>
        </p:blipFill>
        <p:spPr/>
      </p:pic>
      <p:sp>
        <p:nvSpPr>
          <p:cNvPr id="6" name="Text Placeholder 5"/>
          <p:cNvSpPr>
            <a:spLocks noGrp="1"/>
          </p:cNvSpPr>
          <p:nvPr>
            <p:ph type="body" sz="half" idx="2"/>
          </p:nvPr>
        </p:nvSpPr>
        <p:spPr>
          <a:xfrm>
            <a:off x="688489" y="5324306"/>
            <a:ext cx="7756264" cy="1000294"/>
          </a:xfrm>
        </p:spPr>
        <p:txBody>
          <a:bodyPr>
            <a:normAutofit fontScale="92500" lnSpcReduction="10000"/>
          </a:bodyPr>
          <a:lstStyle/>
          <a:p>
            <a:pPr algn="l"/>
            <a:r>
              <a:rPr lang="en-US" dirty="0" smtClean="0"/>
              <a:t>The Founding Fathers were confident that George Washington would be elected as the First President of the United States; therefore, they designed the office with him in mind.  He would establish several precedents as President; for example, serving just two terms in office and accepting the title, Mr. President. </a:t>
            </a:r>
            <a:endParaRPr lang="en-US" dirty="0"/>
          </a:p>
        </p:txBody>
      </p:sp>
    </p:spTree>
    <p:extLst>
      <p:ext uri="{BB962C8B-B14F-4D97-AF65-F5344CB8AC3E}">
        <p14:creationId xmlns:p14="http://schemas.microsoft.com/office/powerpoint/2010/main" val="3112883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The justices of the Supreme Court were appointed by the President and approved by Congress; however, once selected, they served for life during times of good behavior.</a:t>
            </a:r>
          </a:p>
          <a:p>
            <a:r>
              <a:rPr lang="en-US" dirty="0" smtClean="0"/>
              <a:t>The decisions of the Supreme Court are final, so members of the Court have enormous power.  They are guaranteed both their jobs and their compensation.</a:t>
            </a:r>
            <a:endParaRPr lang="en-US" dirty="0"/>
          </a:p>
        </p:txBody>
      </p:sp>
      <p:sp>
        <p:nvSpPr>
          <p:cNvPr id="5" name="Title 4"/>
          <p:cNvSpPr>
            <a:spLocks noGrp="1"/>
          </p:cNvSpPr>
          <p:nvPr>
            <p:ph type="title"/>
          </p:nvPr>
        </p:nvSpPr>
        <p:spPr/>
        <p:txBody>
          <a:bodyPr/>
          <a:lstStyle/>
          <a:p>
            <a:r>
              <a:rPr lang="en-US" dirty="0" smtClean="0"/>
              <a:t>The Judicial Branch</a:t>
            </a:r>
            <a:endParaRPr lang="en-US" dirty="0"/>
          </a:p>
        </p:txBody>
      </p:sp>
    </p:spTree>
    <p:extLst>
      <p:ext uri="{BB962C8B-B14F-4D97-AF65-F5344CB8AC3E}">
        <p14:creationId xmlns:p14="http://schemas.microsoft.com/office/powerpoint/2010/main" val="4269212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federal system of government established by the United States Constitution was one which empowered the national government.  Under the Articles of Confederation, the states had more power than the national government – state sovereignty.</a:t>
            </a:r>
          </a:p>
          <a:p>
            <a:r>
              <a:rPr lang="en-US" dirty="0" smtClean="0"/>
              <a:t>Under the Constitution, whenever the national law came into conflict with state or local statutes, the national government would be supreme…  Meaning that state sovereignty was a thing of the past. </a:t>
            </a:r>
            <a:endParaRPr lang="en-US" dirty="0"/>
          </a:p>
        </p:txBody>
      </p:sp>
      <p:sp>
        <p:nvSpPr>
          <p:cNvPr id="3" name="Title 2"/>
          <p:cNvSpPr>
            <a:spLocks noGrp="1"/>
          </p:cNvSpPr>
          <p:nvPr>
            <p:ph type="title"/>
          </p:nvPr>
        </p:nvSpPr>
        <p:spPr/>
        <p:txBody>
          <a:bodyPr/>
          <a:lstStyle/>
          <a:p>
            <a:r>
              <a:rPr lang="en-US" sz="4000" dirty="0" smtClean="0"/>
              <a:t>“the supreme law of the land…” </a:t>
            </a:r>
            <a:endParaRPr lang="en-US" sz="4000" dirty="0"/>
          </a:p>
        </p:txBody>
      </p:sp>
    </p:spTree>
    <p:extLst>
      <p:ext uri="{BB962C8B-B14F-4D97-AF65-F5344CB8AC3E}">
        <p14:creationId xmlns:p14="http://schemas.microsoft.com/office/powerpoint/2010/main" val="2164697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150000"/>
              </a:lnSpc>
            </a:pPr>
            <a:r>
              <a:rPr lang="en-US" dirty="0" smtClean="0"/>
              <a:t>“To form a more perfect union…”</a:t>
            </a:r>
          </a:p>
          <a:p>
            <a:pPr>
              <a:lnSpc>
                <a:spcPct val="150000"/>
              </a:lnSpc>
            </a:pPr>
            <a:r>
              <a:rPr lang="en-US" dirty="0" smtClean="0"/>
              <a:t>“To establish justice…”</a:t>
            </a:r>
          </a:p>
          <a:p>
            <a:pPr>
              <a:lnSpc>
                <a:spcPct val="150000"/>
              </a:lnSpc>
            </a:pPr>
            <a:r>
              <a:rPr lang="en-US" dirty="0" smtClean="0"/>
              <a:t>“To ensure domestic tranquility…”</a:t>
            </a:r>
          </a:p>
          <a:p>
            <a:pPr>
              <a:lnSpc>
                <a:spcPct val="150000"/>
              </a:lnSpc>
            </a:pPr>
            <a:r>
              <a:rPr lang="en-US" dirty="0" smtClean="0"/>
              <a:t>“To provide for the common defense…”</a:t>
            </a:r>
          </a:p>
          <a:p>
            <a:pPr>
              <a:lnSpc>
                <a:spcPct val="150000"/>
              </a:lnSpc>
            </a:pPr>
            <a:r>
              <a:rPr lang="en-US" dirty="0" smtClean="0"/>
              <a:t>“To promote the general welfare…”</a:t>
            </a:r>
          </a:p>
          <a:p>
            <a:pPr>
              <a:lnSpc>
                <a:spcPct val="150000"/>
              </a:lnSpc>
            </a:pPr>
            <a:r>
              <a:rPr lang="en-US" dirty="0" smtClean="0"/>
              <a:t>“To secure the blessings of liberty…” </a:t>
            </a:r>
            <a:endParaRPr lang="en-US" dirty="0"/>
          </a:p>
        </p:txBody>
      </p:sp>
      <p:sp>
        <p:nvSpPr>
          <p:cNvPr id="3" name="Title 2"/>
          <p:cNvSpPr>
            <a:spLocks noGrp="1"/>
          </p:cNvSpPr>
          <p:nvPr>
            <p:ph type="title"/>
          </p:nvPr>
        </p:nvSpPr>
        <p:spPr/>
        <p:txBody>
          <a:bodyPr/>
          <a:lstStyle/>
          <a:p>
            <a:r>
              <a:rPr lang="en-US" dirty="0" smtClean="0"/>
              <a:t>The Preamble</a:t>
            </a:r>
            <a:endParaRPr lang="en-US" dirty="0"/>
          </a:p>
        </p:txBody>
      </p:sp>
    </p:spTree>
    <p:extLst>
      <p:ext uri="{BB962C8B-B14F-4D97-AF65-F5344CB8AC3E}">
        <p14:creationId xmlns:p14="http://schemas.microsoft.com/office/powerpoint/2010/main" val="333443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r>
              <a:rPr lang="en-US" sz="4000" dirty="0" smtClean="0"/>
              <a:t>Congress</a:t>
            </a:r>
          </a:p>
          <a:p>
            <a:pPr marL="0" indent="0" algn="ctr">
              <a:buNone/>
            </a:pPr>
            <a:endParaRPr lang="en-US" dirty="0"/>
          </a:p>
          <a:p>
            <a:pPr marL="0" indent="0" algn="ctr">
              <a:buNone/>
            </a:pPr>
            <a:endParaRPr lang="en-US" dirty="0" smtClean="0"/>
          </a:p>
          <a:p>
            <a:pPr marL="0" indent="0" algn="ctr">
              <a:buNone/>
            </a:pPr>
            <a:r>
              <a:rPr lang="en-US" dirty="0" smtClean="0"/>
              <a:t>The House of Representatives		The US Senate</a:t>
            </a:r>
            <a:endParaRPr lang="en-US" dirty="0"/>
          </a:p>
        </p:txBody>
      </p:sp>
      <p:sp>
        <p:nvSpPr>
          <p:cNvPr id="3" name="Title 2"/>
          <p:cNvSpPr>
            <a:spLocks noGrp="1"/>
          </p:cNvSpPr>
          <p:nvPr>
            <p:ph type="title"/>
          </p:nvPr>
        </p:nvSpPr>
        <p:spPr/>
        <p:txBody>
          <a:bodyPr/>
          <a:lstStyle/>
          <a:p>
            <a:r>
              <a:rPr lang="en-US" dirty="0" smtClean="0"/>
              <a:t>The Legislative Branch</a:t>
            </a:r>
            <a:endParaRPr lang="en-US" dirty="0"/>
          </a:p>
        </p:txBody>
      </p:sp>
      <p:sp>
        <p:nvSpPr>
          <p:cNvPr id="4" name="Down Arrow 3"/>
          <p:cNvSpPr/>
          <p:nvPr/>
        </p:nvSpPr>
        <p:spPr>
          <a:xfrm rot="2807067">
            <a:off x="3162300" y="2956601"/>
            <a:ext cx="3810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rot="18845551">
            <a:off x="5867400" y="2989118"/>
            <a:ext cx="3810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4366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599" y="2209800"/>
            <a:ext cx="7270459" cy="3962400"/>
          </a:xfrm>
        </p:spPr>
      </p:pic>
      <p:sp>
        <p:nvSpPr>
          <p:cNvPr id="3" name="Title 2"/>
          <p:cNvSpPr>
            <a:spLocks noGrp="1"/>
          </p:cNvSpPr>
          <p:nvPr>
            <p:ph type="title"/>
          </p:nvPr>
        </p:nvSpPr>
        <p:spPr/>
        <p:txBody>
          <a:bodyPr/>
          <a:lstStyle/>
          <a:p>
            <a:r>
              <a:rPr lang="en-US" sz="4800" dirty="0" smtClean="0"/>
              <a:t>The Power to Make Laws</a:t>
            </a:r>
            <a:endParaRPr lang="en-US" sz="4800" dirty="0"/>
          </a:p>
        </p:txBody>
      </p:sp>
    </p:spTree>
    <p:extLst>
      <p:ext uri="{BB962C8B-B14F-4D97-AF65-F5344CB8AC3E}">
        <p14:creationId xmlns:p14="http://schemas.microsoft.com/office/powerpoint/2010/main" val="12004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The power to coin money – exclusively.</a:t>
            </a:r>
          </a:p>
          <a:p>
            <a:endParaRPr lang="en-US" dirty="0"/>
          </a:p>
          <a:p>
            <a:r>
              <a:rPr lang="en-US" dirty="0" smtClean="0"/>
              <a:t>The power to declare war.  Today, the power to declare war has been usurped by the President to a large extent.  When was the last time the United States’ Congress actually declared war? </a:t>
            </a:r>
          </a:p>
          <a:p>
            <a:endParaRPr lang="en-US" dirty="0"/>
          </a:p>
          <a:p>
            <a:r>
              <a:rPr lang="en-US" dirty="0" smtClean="0"/>
              <a:t>The power to regulate trade. </a:t>
            </a:r>
          </a:p>
          <a:p>
            <a:endParaRPr lang="en-US" dirty="0"/>
          </a:p>
          <a:p>
            <a:r>
              <a:rPr lang="en-US" dirty="0" smtClean="0"/>
              <a:t>The power to make “necessary and proper” laws in order to carry out the powers that are listed.  (Elastic Clause.) </a:t>
            </a:r>
            <a:endParaRPr lang="en-US" dirty="0"/>
          </a:p>
        </p:txBody>
      </p:sp>
      <p:sp>
        <p:nvSpPr>
          <p:cNvPr id="3" name="Title 2"/>
          <p:cNvSpPr>
            <a:spLocks noGrp="1"/>
          </p:cNvSpPr>
          <p:nvPr>
            <p:ph type="title"/>
          </p:nvPr>
        </p:nvSpPr>
        <p:spPr/>
        <p:txBody>
          <a:bodyPr/>
          <a:lstStyle/>
          <a:p>
            <a:r>
              <a:rPr lang="en-US" sz="4800" dirty="0" smtClean="0"/>
              <a:t>Powers Delegate to the United States Congress</a:t>
            </a:r>
            <a:endParaRPr lang="en-US" sz="4800" dirty="0"/>
          </a:p>
        </p:txBody>
      </p:sp>
    </p:spTree>
    <p:extLst>
      <p:ext uri="{BB962C8B-B14F-4D97-AF65-F5344CB8AC3E}">
        <p14:creationId xmlns:p14="http://schemas.microsoft.com/office/powerpoint/2010/main" val="3554965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Article One of the Constitution, Section Eight, it states that Congress shall have the right “to make all laws which shall be necessary and proper for carrying into execution the foregoing powers, and all other powers vested by this Constitution in the government of the United States, or in any department of officer thereof.” </a:t>
            </a:r>
          </a:p>
          <a:p>
            <a:r>
              <a:rPr lang="en-US" dirty="0" smtClean="0"/>
              <a:t>This allows the Congress to carry out its work and change with the times when necessary. </a:t>
            </a:r>
            <a:endParaRPr lang="en-US" dirty="0"/>
          </a:p>
        </p:txBody>
      </p:sp>
      <p:sp>
        <p:nvSpPr>
          <p:cNvPr id="3" name="Title 2"/>
          <p:cNvSpPr>
            <a:spLocks noGrp="1"/>
          </p:cNvSpPr>
          <p:nvPr>
            <p:ph type="title"/>
          </p:nvPr>
        </p:nvSpPr>
        <p:spPr/>
        <p:txBody>
          <a:bodyPr/>
          <a:lstStyle/>
          <a:p>
            <a:r>
              <a:rPr lang="en-US" dirty="0" smtClean="0"/>
              <a:t>The Elastic Clause</a:t>
            </a:r>
            <a:endParaRPr lang="en-US" dirty="0"/>
          </a:p>
        </p:txBody>
      </p:sp>
    </p:spTree>
    <p:extLst>
      <p:ext uri="{BB962C8B-B14F-4D97-AF65-F5344CB8AC3E}">
        <p14:creationId xmlns:p14="http://schemas.microsoft.com/office/powerpoint/2010/main" val="910321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Executive Branch</a:t>
            </a:r>
            <a:endParaRPr lang="en-US" dirty="0"/>
          </a:p>
        </p:txBody>
      </p:sp>
      <p:sp>
        <p:nvSpPr>
          <p:cNvPr id="4" name="Text Placeholder 3"/>
          <p:cNvSpPr>
            <a:spLocks noGrp="1"/>
          </p:cNvSpPr>
          <p:nvPr>
            <p:ph type="body" idx="1"/>
          </p:nvPr>
        </p:nvSpPr>
        <p:spPr/>
        <p:txBody>
          <a:bodyPr/>
          <a:lstStyle/>
          <a:p>
            <a:r>
              <a:rPr lang="en-US" dirty="0" smtClean="0"/>
              <a:t>The President</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66800" y="2971800"/>
            <a:ext cx="3429000" cy="3429000"/>
          </a:xfrm>
        </p:spPr>
      </p:pic>
      <p:sp>
        <p:nvSpPr>
          <p:cNvPr id="6" name="Text Placeholder 5"/>
          <p:cNvSpPr>
            <a:spLocks noGrp="1"/>
          </p:cNvSpPr>
          <p:nvPr>
            <p:ph type="body" sz="quarter" idx="3"/>
          </p:nvPr>
        </p:nvSpPr>
        <p:spPr/>
        <p:txBody>
          <a:bodyPr/>
          <a:lstStyle/>
          <a:p>
            <a:r>
              <a:rPr lang="en-US" dirty="0" smtClean="0"/>
              <a:t>The Vice President</a:t>
            </a:r>
            <a:endParaRPr lang="en-US" dirty="0"/>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191000" y="2971800"/>
            <a:ext cx="4564811" cy="3429000"/>
          </a:xfrm>
        </p:spPr>
      </p:pic>
    </p:spTree>
    <p:extLst>
      <p:ext uri="{BB962C8B-B14F-4D97-AF65-F5344CB8AC3E}">
        <p14:creationId xmlns:p14="http://schemas.microsoft.com/office/powerpoint/2010/main" val="3474087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029200" y="609600"/>
            <a:ext cx="3422483" cy="1886921"/>
          </a:xfrm>
        </p:spPr>
        <p:txBody>
          <a:bodyPr/>
          <a:lstStyle/>
          <a:p>
            <a:r>
              <a:rPr lang="en-US" sz="3600" dirty="0" smtClean="0"/>
              <a:t>Checked Powers of the Executive Branch</a:t>
            </a:r>
            <a:endParaRPr lang="en-US" sz="3600"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5339" y="558800"/>
            <a:ext cx="3410009" cy="5567363"/>
          </a:xfrm>
        </p:spPr>
      </p:pic>
      <p:sp>
        <p:nvSpPr>
          <p:cNvPr id="9" name="Text Placeholder 8"/>
          <p:cNvSpPr>
            <a:spLocks noGrp="1"/>
          </p:cNvSpPr>
          <p:nvPr>
            <p:ph type="body" sz="half" idx="2"/>
          </p:nvPr>
        </p:nvSpPr>
        <p:spPr>
          <a:xfrm>
            <a:off x="5034579" y="2667000"/>
            <a:ext cx="3411725" cy="3454101"/>
          </a:xfrm>
        </p:spPr>
        <p:txBody>
          <a:bodyPr>
            <a:normAutofit/>
          </a:bodyPr>
          <a:lstStyle/>
          <a:p>
            <a:r>
              <a:rPr lang="en-US" sz="2400" dirty="0"/>
              <a:t>Because the Founding Fathers were fearful that the President might usurp power in the same manner that King George III had, they put in checks against the power of the Presidency.  </a:t>
            </a:r>
            <a:endParaRPr lang="en-US" sz="2400" dirty="0"/>
          </a:p>
        </p:txBody>
      </p:sp>
    </p:spTree>
    <p:extLst>
      <p:ext uri="{BB962C8B-B14F-4D97-AF65-F5344CB8AC3E}">
        <p14:creationId xmlns:p14="http://schemas.microsoft.com/office/powerpoint/2010/main" val="37502553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411</TotalTime>
  <Words>579</Words>
  <Application>Microsoft Office PowerPoint</Application>
  <PresentationFormat>On-screen Show (4:3)</PresentationFormat>
  <Paragraphs>44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Hardcover</vt:lpstr>
      <vt:lpstr>The Supreme Law of the Land</vt:lpstr>
      <vt:lpstr>“the supreme law of the land…” </vt:lpstr>
      <vt:lpstr>The Preamble</vt:lpstr>
      <vt:lpstr>The Legislative Branch</vt:lpstr>
      <vt:lpstr>The Power to Make Laws</vt:lpstr>
      <vt:lpstr>Powers Delegate to the United States Congress</vt:lpstr>
      <vt:lpstr>The Elastic Clause</vt:lpstr>
      <vt:lpstr>The Executive Branch</vt:lpstr>
      <vt:lpstr>Checked Powers of the Executive Branch</vt:lpstr>
      <vt:lpstr>Checks on the President’s Authority</vt:lpstr>
      <vt:lpstr>George Washington</vt:lpstr>
      <vt:lpstr>The Judicial Branch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Supreme Law of the Land</dc:title>
  <dc:creator>Adam</dc:creator>
  <cp:lastModifiedBy>Adam</cp:lastModifiedBy>
  <cp:revision>6</cp:revision>
  <dcterms:created xsi:type="dcterms:W3CDTF">2013-07-29T03:29:52Z</dcterms:created>
  <dcterms:modified xsi:type="dcterms:W3CDTF">2013-07-29T10:21:21Z</dcterms:modified>
</cp:coreProperties>
</file>